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" d="100"/>
          <a:sy n="10" d="100"/>
        </p:scale>
        <p:origin x="236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Uma imagem contendo Forma&#10;&#10;O conteúdo gerado por IA pode estar incorreto.">
            <a:extLst>
              <a:ext uri="{FF2B5EF4-FFF2-40B4-BE49-F238E27FC236}">
                <a16:creationId xmlns:a16="http://schemas.microsoft.com/office/drawing/2014/main" id="{8EC16B86-AF3A-D1B9-5520-730967DEE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"/>
            <a:ext cx="32399288" cy="4319905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A6D682B-3831-FEDF-A563-2F40E95717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</p:spPr>
        <p:txBody>
          <a:bodyPr anchor="b"/>
          <a:lstStyle>
            <a:lvl1pPr algn="ctr"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F4A3EF-1DA3-B43A-5F2E-5FA191850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6378"/>
            </a:lvl1pPr>
            <a:lvl2pPr marL="1214963" indent="0" algn="ctr">
              <a:buNone/>
              <a:defRPr sz="5315"/>
            </a:lvl2pPr>
            <a:lvl3pPr marL="2429927" indent="0" algn="ctr">
              <a:buNone/>
              <a:defRPr sz="4783"/>
            </a:lvl3pPr>
            <a:lvl4pPr marL="3644890" indent="0" algn="ctr">
              <a:buNone/>
              <a:defRPr sz="4252"/>
            </a:lvl4pPr>
            <a:lvl5pPr marL="4859853" indent="0" algn="ctr">
              <a:buNone/>
              <a:defRPr sz="4252"/>
            </a:lvl5pPr>
            <a:lvl6pPr marL="6074816" indent="0" algn="ctr">
              <a:buNone/>
              <a:defRPr sz="4252"/>
            </a:lvl6pPr>
            <a:lvl7pPr marL="7289780" indent="0" algn="ctr">
              <a:buNone/>
              <a:defRPr sz="4252"/>
            </a:lvl7pPr>
            <a:lvl8pPr marL="8504743" indent="0" algn="ctr">
              <a:buNone/>
              <a:defRPr sz="4252"/>
            </a:lvl8pPr>
            <a:lvl9pPr marL="9719706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4BAD4B-BF4D-4694-984E-2D87E44C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F681F4-1769-D046-81DE-25E6E45C9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B20B03-141F-42B8-0C6A-0F515F4C2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5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35012-48E8-F790-3E57-AD5849468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6D5EBA5-FB6E-27B3-0029-62219F5EF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DAE5E4-1CE3-F7EC-2482-63761963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CD726D-17BA-B13C-6CC6-279469D96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22FF1D-F629-7C73-0387-F3E274608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57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ACE392-3D81-E7FE-1E71-DC9AAB309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5741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C0AA2A2-CFFE-FE93-6DF5-A9D2344A9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451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97B37A-6DE5-37A2-51B6-BCDED285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4F3970-813F-751E-CFD5-9EF624D1D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E185E0-D62A-4319-25BC-0185725C4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26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97140-74E2-8668-B14C-3F55322D3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611785-8D6B-265D-044A-4B2F46DD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8B49FB-33CF-68EA-993B-0AD2EEBD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08CDCF-8C9E-A39D-BE8B-CE23233EC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FCC294-4D16-635A-A1F3-AE3C4E247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98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B8D7A-157D-E46F-9A7E-CCDA62E6D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</p:spPr>
        <p:txBody>
          <a:bodyPr anchor="b"/>
          <a:lstStyle>
            <a:lvl1pPr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09984C-2514-4DF6-8AB9-88A4B92C3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</p:spPr>
        <p:txBody>
          <a:bodyPr/>
          <a:lstStyle>
            <a:lvl1pPr marL="0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1pPr>
            <a:lvl2pPr marL="1214963" indent="0">
              <a:buNone/>
              <a:defRPr sz="5315">
                <a:solidFill>
                  <a:schemeClr val="tx1">
                    <a:tint val="82000"/>
                  </a:schemeClr>
                </a:solidFill>
              </a:defRPr>
            </a:lvl2pPr>
            <a:lvl3pPr marL="2429927" indent="0">
              <a:buNone/>
              <a:defRPr sz="4783">
                <a:solidFill>
                  <a:schemeClr val="tx1">
                    <a:tint val="82000"/>
                  </a:schemeClr>
                </a:solidFill>
              </a:defRPr>
            </a:lvl3pPr>
            <a:lvl4pPr marL="3644890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4pPr>
            <a:lvl5pPr marL="4859853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5pPr>
            <a:lvl6pPr marL="6074816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6pPr>
            <a:lvl7pPr marL="7289780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7pPr>
            <a:lvl8pPr marL="8504743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8pPr>
            <a:lvl9pPr marL="9719706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043BA2-582F-2D7B-51DF-0CB4CF54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93429C-9F7C-BD1F-1B49-CC5A3288F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370B1C-61F7-2907-9B10-EEA5E536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7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AC98D-DD7A-D6AD-AC54-E5E47F4CC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89C072-70C0-8752-DF6B-DE2CAB6430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79DCCF-FF9B-7D90-8C3D-BF9424D98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2FC281-6751-B89B-434B-890BEC909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7619A0-BA67-C76F-C401-9510E1E9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A9BC04-B028-3529-8D1F-16F7DB71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6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ED9D5-3732-B051-67FF-245FFE214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801E54-C01B-3428-260B-BF95C18E9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2C52BD-AD57-B1A8-12CD-3EA92D564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1672" y="15780233"/>
            <a:ext cx="13706416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7607B28-12D3-F19B-2ED2-AE392181C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2140" y="10590160"/>
            <a:ext cx="13773917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512B353-6405-A3A0-7FA4-DB8D40B142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2140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B375CCE-EE7D-60E5-3F95-E3B7226D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BF5164F-536A-B950-153A-1F92E5E77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EA9B632-A15F-96D5-A8DD-46135999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61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F9DD4-049F-9438-40AD-588172608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D4B5BBC-5303-E815-675B-BC520D58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F71326-8CC7-57E3-0C73-7004546A6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1335D1A-F430-D20A-ECDA-512D16948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104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4BF8D57-1A75-0961-88BD-DB778531B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DCA4AFB-796A-143F-F56A-F3FB6184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1647893-DB26-56EC-2F3F-B2C3B917E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10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37C71-5D86-8D1D-08E5-962B38021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BF7983-04D1-8294-030C-CF777B200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>
              <a:defRPr sz="8504"/>
            </a:lvl1pPr>
            <a:lvl2pPr>
              <a:defRPr sz="7441"/>
            </a:lvl2pPr>
            <a:lvl3pPr>
              <a:defRPr sz="6378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621CDFC-0527-6808-B6AC-2C9599ABF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C6DEC83-9ADA-0E68-7042-93B566206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77DA7EF-6B8C-E411-0236-2D9EEABDC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2D8248-6188-0A7F-F539-74E4ED184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14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C1FDED-9F5D-FCAB-CB02-39ACC4C1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1030BBA-BD90-04F6-0C49-FE06ADE7B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 marL="0" indent="0">
              <a:buNone/>
              <a:defRPr sz="8504"/>
            </a:lvl1pPr>
            <a:lvl2pPr marL="1214963" indent="0">
              <a:buNone/>
              <a:defRPr sz="7441"/>
            </a:lvl2pPr>
            <a:lvl3pPr marL="2429927" indent="0">
              <a:buNone/>
              <a:defRPr sz="6378"/>
            </a:lvl3pPr>
            <a:lvl4pPr marL="3644890" indent="0">
              <a:buNone/>
              <a:defRPr sz="5315"/>
            </a:lvl4pPr>
            <a:lvl5pPr marL="4859853" indent="0">
              <a:buNone/>
              <a:defRPr sz="5315"/>
            </a:lvl5pPr>
            <a:lvl6pPr marL="6074816" indent="0">
              <a:buNone/>
              <a:defRPr sz="5315"/>
            </a:lvl6pPr>
            <a:lvl7pPr marL="7289780" indent="0">
              <a:buNone/>
              <a:defRPr sz="5315"/>
            </a:lvl7pPr>
            <a:lvl8pPr marL="8504743" indent="0">
              <a:buNone/>
              <a:defRPr sz="5315"/>
            </a:lvl8pPr>
            <a:lvl9pPr marL="9719706" indent="0">
              <a:buNone/>
              <a:defRPr sz="531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4E9CAC0-C620-A297-F5C8-6CE1AEE95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8936CD-E07E-52ED-1373-EB159EE7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0E68B9-99AB-ED39-D1A5-0E2772275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4D43DDE-FE1D-DCD3-25ED-6FD995FA9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88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Forma&#10;&#10;O conteúdo gerado por IA pode estar incorreto.">
            <a:extLst>
              <a:ext uri="{FF2B5EF4-FFF2-40B4-BE49-F238E27FC236}">
                <a16:creationId xmlns:a16="http://schemas.microsoft.com/office/drawing/2014/main" id="{9A32BA0F-BA56-4B13-E93D-E668010BC08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"/>
            <a:ext cx="32399288" cy="43199051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E3858A4-C426-B804-36AB-494E6C80D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451" y="2300037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84FCDCE-05A7-30E3-6243-18B0D982B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E72C37-1ECB-038C-FF0A-CA73A3302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451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8553DA-BF3E-40FF-86AB-973C2D3E4E97}" type="datetimeFigureOut">
              <a:rPr lang="pt-BR" smtClean="0"/>
              <a:t>07/03/2025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764913-8790-80B7-C95F-59CE12894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2264" y="40040594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73AD92-F9E5-81E9-BA67-21F1700AB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1997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5DF1A0-2CC2-4F49-9440-136512B11A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972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429927" rtl="0" eaLnBrk="1" latinLnBrk="0" hangingPunct="1">
        <a:lnSpc>
          <a:spcPct val="90000"/>
        </a:lnSpc>
        <a:spcBef>
          <a:spcPct val="0"/>
        </a:spcBef>
        <a:buNone/>
        <a:defRPr sz="11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82" indent="-607482" algn="l" defTabSz="2429927" rtl="0" eaLnBrk="1" latinLnBrk="0" hangingPunct="1">
        <a:lnSpc>
          <a:spcPct val="90000"/>
        </a:lnSpc>
        <a:spcBef>
          <a:spcPts val="265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2244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03740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25237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546733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68229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89726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911222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1032718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2pPr>
      <a:lvl3pPr marL="2429927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3pPr>
      <a:lvl4pPr marL="364489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485985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07481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28978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850474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971970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Fluxograma: Processo Alternativo 108">
            <a:extLst>
              <a:ext uri="{FF2B5EF4-FFF2-40B4-BE49-F238E27FC236}">
                <a16:creationId xmlns:a16="http://schemas.microsoft.com/office/drawing/2014/main" id="{0E1A3741-A215-8B34-FBBC-28D8D633DC02}"/>
              </a:ext>
            </a:extLst>
          </p:cNvPr>
          <p:cNvSpPr/>
          <p:nvPr/>
        </p:nvSpPr>
        <p:spPr>
          <a:xfrm>
            <a:off x="16361909" y="9988522"/>
            <a:ext cx="15589121" cy="30317068"/>
          </a:xfrm>
          <a:prstGeom prst="flowChartAlternateProcess">
            <a:avLst/>
          </a:prstGeom>
          <a:solidFill>
            <a:srgbClr val="00B0F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9" name="Fluxograma: Processo Alternativo 98">
            <a:extLst>
              <a:ext uri="{FF2B5EF4-FFF2-40B4-BE49-F238E27FC236}">
                <a16:creationId xmlns:a16="http://schemas.microsoft.com/office/drawing/2014/main" id="{71CBB6B6-9A08-39FB-72E2-45C71EE6EAF3}"/>
              </a:ext>
            </a:extLst>
          </p:cNvPr>
          <p:cNvSpPr/>
          <p:nvPr/>
        </p:nvSpPr>
        <p:spPr>
          <a:xfrm>
            <a:off x="460842" y="10005744"/>
            <a:ext cx="15589121" cy="30299845"/>
          </a:xfrm>
          <a:prstGeom prst="flowChartAlternateProcess">
            <a:avLst/>
          </a:prstGeom>
          <a:solidFill>
            <a:srgbClr val="00B0F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8" name="Fluxograma: Processo Alternativo 97">
            <a:extLst>
              <a:ext uri="{FF2B5EF4-FFF2-40B4-BE49-F238E27FC236}">
                <a16:creationId xmlns:a16="http://schemas.microsoft.com/office/drawing/2014/main" id="{F3A5B44A-691A-7228-4FBC-8E7B708FDA14}"/>
              </a:ext>
            </a:extLst>
          </p:cNvPr>
          <p:cNvSpPr/>
          <p:nvPr/>
        </p:nvSpPr>
        <p:spPr>
          <a:xfrm>
            <a:off x="460842" y="2687873"/>
            <a:ext cx="31490188" cy="6650596"/>
          </a:xfrm>
          <a:prstGeom prst="flowChartAlternateProcess">
            <a:avLst/>
          </a:prstGeom>
          <a:solidFill>
            <a:srgbClr val="00B0F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429983" y="10342905"/>
            <a:ext cx="5924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RESUMO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895046"/>
            <a:ext cx="32399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Título, Fonte: Arial Bold, 60 </a:t>
            </a:r>
            <a:r>
              <a:rPr lang="pt-BR" sz="7200" b="1" dirty="0" err="1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pt-BR" sz="72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72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Cor: Azul marinho (#000080), Alinhamento: Centralizado Espaçamento: 1,15 entre linhas</a:t>
            </a:r>
            <a:endParaRPr lang="pt-BR" sz="7200" dirty="0">
              <a:solidFill>
                <a:srgbClr val="00008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737381" y="6580419"/>
            <a:ext cx="309203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u="sng" dirty="0">
                <a:latin typeface="Arial" panose="020B0604020202020204" pitchFamily="34" charset="0"/>
                <a:cs typeface="Arial" panose="020B0604020202020204" pitchFamily="34" charset="0"/>
              </a:rPr>
              <a:t>Nome Sobrenome1, Nome Sobrenome2</a:t>
            </a:r>
          </a:p>
        </p:txBody>
      </p:sp>
      <p:sp>
        <p:nvSpPr>
          <p:cNvPr id="16" name="Rectangle 19"/>
          <p:cNvSpPr/>
          <p:nvPr/>
        </p:nvSpPr>
        <p:spPr>
          <a:xfrm>
            <a:off x="0" y="7713344"/>
            <a:ext cx="32399289" cy="1543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</a:pPr>
            <a:r>
              <a:rPr lang="pt-BR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Informação Institucional (afiliação)</a:t>
            </a:r>
          </a:p>
          <a:p>
            <a:pPr algn="ctr">
              <a:lnSpc>
                <a:spcPts val="6000"/>
              </a:lnSpc>
            </a:pPr>
            <a:r>
              <a:rPr lang="pt-BR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Informação Institucional (afiliação)</a:t>
            </a:r>
          </a:p>
        </p:txBody>
      </p:sp>
      <p:sp>
        <p:nvSpPr>
          <p:cNvPr id="76" name="CaixaDeTexto 75"/>
          <p:cNvSpPr txBox="1"/>
          <p:nvPr/>
        </p:nvSpPr>
        <p:spPr>
          <a:xfrm>
            <a:off x="742866" y="11314038"/>
            <a:ext cx="150114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auctor, nisi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29E85C7E-1123-BC73-8A29-A4CC3C06BF54}"/>
              </a:ext>
            </a:extLst>
          </p:cNvPr>
          <p:cNvSpPr txBox="1"/>
          <p:nvPr/>
        </p:nvSpPr>
        <p:spPr>
          <a:xfrm>
            <a:off x="5584083" y="17137625"/>
            <a:ext cx="5924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BA4B8DC0-BA32-BE64-5AF8-5FCFEBF0AF1F}"/>
              </a:ext>
            </a:extLst>
          </p:cNvPr>
          <p:cNvSpPr txBox="1"/>
          <p:nvPr/>
        </p:nvSpPr>
        <p:spPr>
          <a:xfrm>
            <a:off x="783044" y="18108758"/>
            <a:ext cx="150114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auctor, nisi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BEFCBE9D-7797-CCCB-4386-D85A1942AD34}"/>
              </a:ext>
            </a:extLst>
          </p:cNvPr>
          <p:cNvSpPr txBox="1"/>
          <p:nvPr/>
        </p:nvSpPr>
        <p:spPr>
          <a:xfrm>
            <a:off x="5631813" y="24307152"/>
            <a:ext cx="5924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CaixaDeTexto 103">
            <a:extLst>
              <a:ext uri="{FF2B5EF4-FFF2-40B4-BE49-F238E27FC236}">
                <a16:creationId xmlns:a16="http://schemas.microsoft.com/office/drawing/2014/main" id="{13890076-F1C7-9FE3-B780-E28800FF89B0}"/>
              </a:ext>
            </a:extLst>
          </p:cNvPr>
          <p:cNvSpPr txBox="1"/>
          <p:nvPr/>
        </p:nvSpPr>
        <p:spPr>
          <a:xfrm>
            <a:off x="742866" y="25250318"/>
            <a:ext cx="150114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auctor, nisi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CaixaDeTexto 104">
            <a:extLst>
              <a:ext uri="{FF2B5EF4-FFF2-40B4-BE49-F238E27FC236}">
                <a16:creationId xmlns:a16="http://schemas.microsoft.com/office/drawing/2014/main" id="{3BD27889-4DD8-C709-1B59-021B19E36125}"/>
              </a:ext>
            </a:extLst>
          </p:cNvPr>
          <p:cNvSpPr txBox="1"/>
          <p:nvPr/>
        </p:nvSpPr>
        <p:spPr>
          <a:xfrm>
            <a:off x="2057401" y="31335594"/>
            <a:ext cx="12420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CaixaDeTexto 105">
            <a:extLst>
              <a:ext uri="{FF2B5EF4-FFF2-40B4-BE49-F238E27FC236}">
                <a16:creationId xmlns:a16="http://schemas.microsoft.com/office/drawing/2014/main" id="{63DD1733-8C86-9D49-DBCD-303FF1141056}"/>
              </a:ext>
            </a:extLst>
          </p:cNvPr>
          <p:cNvSpPr txBox="1"/>
          <p:nvPr/>
        </p:nvSpPr>
        <p:spPr>
          <a:xfrm>
            <a:off x="742866" y="32306727"/>
            <a:ext cx="150114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nunc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nunc, vitae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nunc vitae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nunc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nunc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nunc, vitae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nunc vitae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nunc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nunc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nunc, vitae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nunc vitae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nis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CaixaDeTexto 106">
            <a:extLst>
              <a:ext uri="{FF2B5EF4-FFF2-40B4-BE49-F238E27FC236}">
                <a16:creationId xmlns:a16="http://schemas.microsoft.com/office/drawing/2014/main" id="{91C1F9EC-3117-4387-68AA-13A189B7710B}"/>
              </a:ext>
            </a:extLst>
          </p:cNvPr>
          <p:cNvSpPr txBox="1"/>
          <p:nvPr/>
        </p:nvSpPr>
        <p:spPr>
          <a:xfrm>
            <a:off x="21626286" y="10270748"/>
            <a:ext cx="5924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15CFC417-BF1A-05F4-FEB8-64CF94E1B47B}"/>
              </a:ext>
            </a:extLst>
          </p:cNvPr>
          <p:cNvSpPr txBox="1"/>
          <p:nvPr/>
        </p:nvSpPr>
        <p:spPr>
          <a:xfrm>
            <a:off x="16708804" y="11308752"/>
            <a:ext cx="15011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auctor.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CaixaDeTexto 109">
            <a:extLst>
              <a:ext uri="{FF2B5EF4-FFF2-40B4-BE49-F238E27FC236}">
                <a16:creationId xmlns:a16="http://schemas.microsoft.com/office/drawing/2014/main" id="{9F556E44-6E47-CF56-6D96-EDB49E18A9D0}"/>
              </a:ext>
            </a:extLst>
          </p:cNvPr>
          <p:cNvSpPr txBox="1"/>
          <p:nvPr/>
        </p:nvSpPr>
        <p:spPr>
          <a:xfrm>
            <a:off x="21044764" y="28848309"/>
            <a:ext cx="5924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D89B00EE-F58E-D289-5AC8-AE62DB091A8B}"/>
              </a:ext>
            </a:extLst>
          </p:cNvPr>
          <p:cNvSpPr txBox="1"/>
          <p:nvPr/>
        </p:nvSpPr>
        <p:spPr>
          <a:xfrm>
            <a:off x="16598475" y="29933769"/>
            <a:ext cx="150114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auctor, nisi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CaixaDeTexto 111">
            <a:extLst>
              <a:ext uri="{FF2B5EF4-FFF2-40B4-BE49-F238E27FC236}">
                <a16:creationId xmlns:a16="http://schemas.microsoft.com/office/drawing/2014/main" id="{0E767204-FE3A-44FE-73D4-413E3C8CA056}"/>
              </a:ext>
            </a:extLst>
          </p:cNvPr>
          <p:cNvSpPr txBox="1"/>
          <p:nvPr/>
        </p:nvSpPr>
        <p:spPr>
          <a:xfrm>
            <a:off x="20963343" y="35143809"/>
            <a:ext cx="6270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CaixaDeTexto 112">
            <a:extLst>
              <a:ext uri="{FF2B5EF4-FFF2-40B4-BE49-F238E27FC236}">
                <a16:creationId xmlns:a16="http://schemas.microsoft.com/office/drawing/2014/main" id="{F6E6C007-BC41-1BA4-5FA1-412AA3E00A70}"/>
              </a:ext>
            </a:extLst>
          </p:cNvPr>
          <p:cNvSpPr txBox="1"/>
          <p:nvPr/>
        </p:nvSpPr>
        <p:spPr>
          <a:xfrm>
            <a:off x="16644938" y="35963487"/>
            <a:ext cx="15011484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Anderson TP, Murphy CM, Zhang X. Novas abordagens farmacológicas para o tratamento da obesidade: uma revisão abrangente.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Obesity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Medicine. 2024;18:100234.</a:t>
            </a:r>
          </a:p>
          <a:p>
            <a:pPr algn="just">
              <a:lnSpc>
                <a:spcPct val="9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Brown KL, Lee SY, Patel RK. Biomarcadores de envelhecimento e sua relação com intervenções de estilo de vida: revisão sistemática.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Aging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Res Rev. 2025;62:101553.</a:t>
            </a:r>
          </a:p>
          <a:p>
            <a:pPr algn="just">
              <a:lnSpc>
                <a:spcPct val="9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García-López M, Fernández A, Rodríguez-Sánchez P, et al. Efeitos do exercício de alta intensidade versus baixa intensidade na composição corporal de adultos obesos: uma meta-análise.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Obes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2023;38(2):1542-1559.</a:t>
            </a:r>
          </a:p>
          <a:p>
            <a:pPr algn="just">
              <a:lnSpc>
                <a:spcPct val="9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Smith JA, Johnson BR, Williams C. Impacto da dieta mediterrânea na perda de peso e saúde cardiovascular: um estudo randomizado controlado. J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Nutr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Health. 2024;45(3):218-227.</a:t>
            </a:r>
          </a:p>
        </p:txBody>
      </p:sp>
      <p:graphicFrame>
        <p:nvGraphicFramePr>
          <p:cNvPr id="116" name="Tabela 115">
            <a:extLst>
              <a:ext uri="{FF2B5EF4-FFF2-40B4-BE49-F238E27FC236}">
                <a16:creationId xmlns:a16="http://schemas.microsoft.com/office/drawing/2014/main" id="{E5967731-DB81-FCDD-9D3E-A684780B8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070165"/>
              </p:ext>
            </p:extLst>
          </p:nvPr>
        </p:nvGraphicFramePr>
        <p:xfrm>
          <a:off x="17279554" y="24829054"/>
          <a:ext cx="13869985" cy="3086608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2773997">
                  <a:extLst>
                    <a:ext uri="{9D8B030D-6E8A-4147-A177-3AD203B41FA5}">
                      <a16:colId xmlns:a16="http://schemas.microsoft.com/office/drawing/2014/main" val="1085836204"/>
                    </a:ext>
                  </a:extLst>
                </a:gridCol>
                <a:gridCol w="2773997">
                  <a:extLst>
                    <a:ext uri="{9D8B030D-6E8A-4147-A177-3AD203B41FA5}">
                      <a16:colId xmlns:a16="http://schemas.microsoft.com/office/drawing/2014/main" val="445173168"/>
                    </a:ext>
                  </a:extLst>
                </a:gridCol>
                <a:gridCol w="2773997">
                  <a:extLst>
                    <a:ext uri="{9D8B030D-6E8A-4147-A177-3AD203B41FA5}">
                      <a16:colId xmlns:a16="http://schemas.microsoft.com/office/drawing/2014/main" val="3349398558"/>
                    </a:ext>
                  </a:extLst>
                </a:gridCol>
                <a:gridCol w="2773997">
                  <a:extLst>
                    <a:ext uri="{9D8B030D-6E8A-4147-A177-3AD203B41FA5}">
                      <a16:colId xmlns:a16="http://schemas.microsoft.com/office/drawing/2014/main" val="1216859453"/>
                    </a:ext>
                  </a:extLst>
                </a:gridCol>
                <a:gridCol w="2773997">
                  <a:extLst>
                    <a:ext uri="{9D8B030D-6E8A-4147-A177-3AD203B41FA5}">
                      <a16:colId xmlns:a16="http://schemas.microsoft.com/office/drawing/2014/main" val="317910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Semana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Grupo A (kg)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Grupo B (kg)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Grupo C (kg)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Grupo D (kg)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385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0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85.2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86.1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84.9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85.7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2636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2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84.1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84.8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83.5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85.2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3383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4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82.7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83.2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81.8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84.6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1365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6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81.3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81.9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80.1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84.1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3945861"/>
                  </a:ext>
                </a:extLst>
              </a:tr>
              <a:tr h="226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79.8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80.5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78.3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83.7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827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10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78.2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79.1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>
                          <a:effectLst/>
                        </a:rPr>
                        <a:t>76.6</a:t>
                      </a:r>
                      <a:endParaRPr lang="pt-BR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800" kern="100" dirty="0">
                          <a:effectLst/>
                        </a:rPr>
                        <a:t>83.2</a:t>
                      </a:r>
                      <a:endParaRPr lang="pt-BR" sz="2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4120759"/>
                  </a:ext>
                </a:extLst>
              </a:tr>
            </a:tbl>
          </a:graphicData>
        </a:graphic>
      </p:graphicFrame>
      <p:pic>
        <p:nvPicPr>
          <p:cNvPr id="118" name="Imagem 117">
            <a:extLst>
              <a:ext uri="{FF2B5EF4-FFF2-40B4-BE49-F238E27FC236}">
                <a16:creationId xmlns:a16="http://schemas.microsoft.com/office/drawing/2014/main" id="{C4BBD472-922B-09D6-7327-46618C7C504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279554" y="12176610"/>
            <a:ext cx="13745873" cy="943711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9" name="TextBox 46">
            <a:extLst>
              <a:ext uri="{FF2B5EF4-FFF2-40B4-BE49-F238E27FC236}">
                <a16:creationId xmlns:a16="http://schemas.microsoft.com/office/drawing/2014/main" id="{D243E3C9-401E-A23E-62D3-98753DC4E60A}"/>
              </a:ext>
            </a:extLst>
          </p:cNvPr>
          <p:cNvSpPr txBox="1"/>
          <p:nvPr/>
        </p:nvSpPr>
        <p:spPr>
          <a:xfrm>
            <a:off x="16757627" y="21786015"/>
            <a:ext cx="148523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noProof="0" dirty="0">
                <a:latin typeface="Arial" panose="020B0604020202020204" pitchFamily="34" charset="0"/>
                <a:cs typeface="Arial" panose="020B0604020202020204" pitchFamily="34" charset="0"/>
              </a:rPr>
              <a:t>Figura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auctor, nisi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Data are expressed as mean ± SEM.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46">
            <a:extLst>
              <a:ext uri="{FF2B5EF4-FFF2-40B4-BE49-F238E27FC236}">
                <a16:creationId xmlns:a16="http://schemas.microsoft.com/office/drawing/2014/main" id="{B0915840-7EA4-3A17-0CAA-008E0D29D6A1}"/>
              </a:ext>
            </a:extLst>
          </p:cNvPr>
          <p:cNvSpPr txBox="1"/>
          <p:nvPr/>
        </p:nvSpPr>
        <p:spPr>
          <a:xfrm>
            <a:off x="17197564" y="24309357"/>
            <a:ext cx="11148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1: </a:t>
            </a:r>
            <a:r>
              <a:rPr lang="pt-BR" sz="24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4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4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4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4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4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4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4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4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663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750</Words>
  <Application>Microsoft Office PowerPoint</Application>
  <PresentationFormat>Personalizar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 Fortes</dc:creator>
  <cp:lastModifiedBy>Dr. Marco Fortes</cp:lastModifiedBy>
  <cp:revision>53</cp:revision>
  <dcterms:created xsi:type="dcterms:W3CDTF">2013-12-03T11:49:06Z</dcterms:created>
  <dcterms:modified xsi:type="dcterms:W3CDTF">2025-03-07T16:44:03Z</dcterms:modified>
</cp:coreProperties>
</file>